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3" r:id="rId8"/>
    <p:sldId id="264" r:id="rId9"/>
  </p:sldIdLst>
  <p:sldSz cx="14630400" cy="8229600"/>
  <p:notesSz cx="8229600" cy="14630400"/>
  <p:embeddedFontLst>
    <p:embeddedFont>
      <p:font typeface="Inter" panose="020B0604020202020204" charset="0"/>
      <p:regular r:id="rId11"/>
    </p:embeddedFont>
    <p:embeddedFont>
      <p:font typeface="Manrope"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0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DA3E38-C97E-40F4-8505-68AC73415C0B}" v="31" dt="2025-09-17T09:50:08.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224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1A1A2E"/>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1A1A2E"/>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1A1A2E"/>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1A1A2E"/>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1A1A2E"/>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1A1A2E"/>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1A1A2E"/>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1A1A2E"/>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1A1A2E"/>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1A1A2E"/>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065728" y="3363516"/>
            <a:ext cx="12498824" cy="708779"/>
          </a:xfrm>
          <a:prstGeom prst="rect">
            <a:avLst/>
          </a:prstGeom>
          <a:noFill/>
          <a:ln/>
        </p:spPr>
        <p:txBody>
          <a:bodyPr wrap="none" lIns="0" tIns="0" rIns="0" bIns="0" rtlCol="0" anchor="t"/>
          <a:lstStyle/>
          <a:p>
            <a:pPr marL="0" indent="0" algn="ctr">
              <a:lnSpc>
                <a:spcPts val="5550"/>
              </a:lnSpc>
              <a:buNone/>
            </a:pPr>
            <a:r>
              <a:rPr lang="en-US" sz="4450" dirty="0">
                <a:solidFill>
                  <a:srgbClr val="FFCE47"/>
                </a:solidFill>
                <a:latin typeface="Inter" pitchFamily="34" charset="0"/>
                <a:ea typeface="Inter" pitchFamily="34" charset="-122"/>
                <a:cs typeface="Inter" pitchFamily="34" charset="-120"/>
              </a:rPr>
              <a:t>MooCam</a:t>
            </a:r>
            <a:r>
              <a:rPr lang="en-US" sz="4450" dirty="0">
                <a:solidFill>
                  <a:srgbClr val="FFFFFF"/>
                </a:solidFill>
                <a:latin typeface="Inter" pitchFamily="34" charset="0"/>
                <a:ea typeface="Inter" pitchFamily="34" charset="-122"/>
                <a:cs typeface="Inter" pitchFamily="34" charset="-120"/>
              </a:rPr>
              <a:t> – AI-Powered Breed-predictor App</a:t>
            </a:r>
            <a:endParaRPr lang="en-US" sz="4450" dirty="0"/>
          </a:p>
        </p:txBody>
      </p:sp>
      <p:sp>
        <p:nvSpPr>
          <p:cNvPr id="3" name="Text 1"/>
          <p:cNvSpPr/>
          <p:nvPr/>
        </p:nvSpPr>
        <p:spPr>
          <a:xfrm>
            <a:off x="793790" y="4412456"/>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FFFFFF"/>
                </a:solidFill>
                <a:latin typeface="Manrope" pitchFamily="34" charset="0"/>
                <a:ea typeface="Manrope" pitchFamily="34" charset="-122"/>
                <a:cs typeface="Manrope" pitchFamily="34" charset="-120"/>
              </a:rPr>
              <a:t>Revolutionizing Livestock Management with Artificial Intelligence</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672"/>
          </a:xfrm>
          <a:prstGeom prst="rect">
            <a:avLst/>
          </a:prstGeom>
        </p:spPr>
      </p:pic>
      <p:sp>
        <p:nvSpPr>
          <p:cNvPr id="3" name="Text 0"/>
          <p:cNvSpPr/>
          <p:nvPr/>
        </p:nvSpPr>
        <p:spPr>
          <a:xfrm>
            <a:off x="733068" y="1260088"/>
            <a:ext cx="7677864" cy="2025918"/>
          </a:xfrm>
          <a:prstGeom prst="rect">
            <a:avLst/>
          </a:prstGeom>
          <a:noFill/>
          <a:ln/>
        </p:spPr>
        <p:txBody>
          <a:bodyPr wrap="square" lIns="0" tIns="0" rIns="0" bIns="0" rtlCol="0" anchor="t"/>
          <a:lstStyle/>
          <a:p>
            <a:pPr marL="0" indent="0" algn="ctr">
              <a:lnSpc>
                <a:spcPts val="7100"/>
              </a:lnSpc>
              <a:buNone/>
            </a:pPr>
            <a:r>
              <a:rPr lang="en-US" sz="5650" dirty="0">
                <a:solidFill>
                  <a:srgbClr val="FF7047"/>
                </a:solidFill>
                <a:latin typeface="Inter" pitchFamily="34" charset="0"/>
                <a:ea typeface="Inter" pitchFamily="34" charset="-122"/>
                <a:cs typeface="Inter" pitchFamily="34" charset="-120"/>
              </a:rPr>
              <a:t>Problem Statement</a:t>
            </a:r>
            <a:endParaRPr lang="en-US" sz="5650" dirty="0">
              <a:solidFill>
                <a:srgbClr val="FF7047"/>
              </a:solidFill>
            </a:endParaRPr>
          </a:p>
        </p:txBody>
      </p:sp>
      <p:sp>
        <p:nvSpPr>
          <p:cNvPr id="4" name="Shape 1"/>
          <p:cNvSpPr/>
          <p:nvPr/>
        </p:nvSpPr>
        <p:spPr>
          <a:xfrm>
            <a:off x="733068" y="2453267"/>
            <a:ext cx="7677864" cy="4427033"/>
          </a:xfrm>
          <a:prstGeom prst="roundRect">
            <a:avLst>
              <a:gd name="adj" fmla="val 0"/>
            </a:avLst>
          </a:prstGeom>
          <a:solidFill>
            <a:srgbClr val="1A1A2E"/>
          </a:solidFill>
          <a:ln w="22860">
            <a:solidFill>
              <a:srgbClr val="FF7047"/>
            </a:solidFill>
            <a:prstDash val="solid"/>
          </a:ln>
        </p:spPr>
        <p:txBody>
          <a:bodyPr/>
          <a:lstStyle/>
          <a:p>
            <a:r>
              <a:rPr lang="en-US" sz="2800" dirty="0">
                <a:solidFill>
                  <a:schemeClr val="bg1"/>
                </a:solidFill>
                <a:latin typeface="Inter" panose="020B0604020202020204" charset="0"/>
                <a:ea typeface="Inter" panose="020B0604020202020204" charset="0"/>
              </a:rPr>
              <a:t>For farmers in India, correctly identifying the breeds of cattle and buffaloes is a major challenge. Different breeds have distinct characteristics such as milk yield, disease resistance, and adaptability. Without accurate breed identification, farmers struggle to make informed decisions regarding breeding, healthcare, and sales. This results in reduced productivity and financial losses.</a:t>
            </a:r>
            <a:endParaRPr lang="en-IN" sz="2800" dirty="0">
              <a:solidFill>
                <a:schemeClr val="bg1"/>
              </a:solidFill>
              <a:latin typeface="Inter" panose="020B0604020202020204" charset="0"/>
              <a:ea typeface="Inter" panose="020B0604020202020204" charset="0"/>
            </a:endParaRPr>
          </a:p>
        </p:txBody>
      </p:sp>
      <p:sp>
        <p:nvSpPr>
          <p:cNvPr id="5" name="Shape 2"/>
          <p:cNvSpPr/>
          <p:nvPr/>
        </p:nvSpPr>
        <p:spPr>
          <a:xfrm flipH="1">
            <a:off x="613317" y="2453267"/>
            <a:ext cx="96891" cy="4427033"/>
          </a:xfrm>
          <a:prstGeom prst="roundRect">
            <a:avLst>
              <a:gd name="adj" fmla="val 206176"/>
            </a:avLst>
          </a:prstGeom>
          <a:solidFill>
            <a:srgbClr val="FF7047"/>
          </a:solidFill>
          <a:ln/>
        </p:spPr>
        <p:txBody>
          <a:bodyPr/>
          <a:lstStyle/>
          <a:p>
            <a:endParaRPr lang="en-IN"/>
          </a:p>
        </p:txBody>
      </p:sp>
      <p:sp>
        <p:nvSpPr>
          <p:cNvPr id="6" name="Text 3"/>
          <p:cNvSpPr/>
          <p:nvPr/>
        </p:nvSpPr>
        <p:spPr>
          <a:xfrm>
            <a:off x="1033939" y="3832503"/>
            <a:ext cx="3435310" cy="327184"/>
          </a:xfrm>
          <a:prstGeom prst="rect">
            <a:avLst/>
          </a:prstGeom>
          <a:noFill/>
          <a:ln/>
        </p:spPr>
        <p:txBody>
          <a:bodyPr wrap="none" lIns="0" tIns="0" rIns="0" bIns="0" rtlCol="0" anchor="t"/>
          <a:lstStyle/>
          <a:p>
            <a:pPr marL="0" indent="0" algn="l">
              <a:lnSpc>
                <a:spcPts val="2550"/>
              </a:lnSpc>
              <a:buNone/>
            </a:pPr>
            <a:endParaRPr lang="en-US" sz="2050" dirty="0"/>
          </a:p>
        </p:txBody>
      </p:sp>
      <p:sp>
        <p:nvSpPr>
          <p:cNvPr id="7" name="Text 4"/>
          <p:cNvSpPr/>
          <p:nvPr/>
        </p:nvSpPr>
        <p:spPr>
          <a:xfrm>
            <a:off x="1033939" y="4285298"/>
            <a:ext cx="7144703" cy="1005126"/>
          </a:xfrm>
          <a:prstGeom prst="rect">
            <a:avLst/>
          </a:prstGeom>
          <a:noFill/>
          <a:ln/>
        </p:spPr>
        <p:txBody>
          <a:bodyPr wrap="square" lIns="0" tIns="0" rIns="0" bIns="0" rtlCol="0" anchor="t"/>
          <a:lstStyle/>
          <a:p>
            <a:pPr marL="0" indent="0" algn="l">
              <a:lnSpc>
                <a:spcPts val="2600"/>
              </a:lnSpc>
              <a:buNone/>
            </a:pP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455777" y="490895"/>
            <a:ext cx="11718727" cy="769977"/>
          </a:xfrm>
          <a:prstGeom prst="rect">
            <a:avLst/>
          </a:prstGeom>
          <a:noFill/>
          <a:ln/>
        </p:spPr>
        <p:txBody>
          <a:bodyPr wrap="none" lIns="0" tIns="0" rIns="0" bIns="0" rtlCol="0" anchor="t"/>
          <a:lstStyle/>
          <a:p>
            <a:pPr marL="0" indent="0" algn="ctr">
              <a:lnSpc>
                <a:spcPts val="6050"/>
              </a:lnSpc>
              <a:buNone/>
            </a:pPr>
            <a:r>
              <a:rPr lang="en-US" sz="4850" dirty="0">
                <a:solidFill>
                  <a:srgbClr val="FFCE47"/>
                </a:solidFill>
                <a:latin typeface="Inter" pitchFamily="34" charset="0"/>
                <a:ea typeface="Inter" pitchFamily="34" charset="-122"/>
                <a:cs typeface="Inter" pitchFamily="34" charset="-120"/>
              </a:rPr>
              <a:t>Our Vision: Objective</a:t>
            </a:r>
            <a:endParaRPr lang="en-US" sz="4850" dirty="0"/>
          </a:p>
        </p:txBody>
      </p:sp>
      <p:pic>
        <p:nvPicPr>
          <p:cNvPr id="3" name="Image 0" descr="preencoded.png"/>
          <p:cNvPicPr>
            <a:picLocks noChangeAspect="1"/>
          </p:cNvPicPr>
          <p:nvPr/>
        </p:nvPicPr>
        <p:blipFill>
          <a:blip r:embed="rId3"/>
          <a:stretch>
            <a:fillRect/>
          </a:stretch>
        </p:blipFill>
        <p:spPr>
          <a:xfrm>
            <a:off x="624841" y="1729503"/>
            <a:ext cx="5720204" cy="5720204"/>
          </a:xfrm>
          <a:prstGeom prst="rect">
            <a:avLst/>
          </a:prstGeom>
        </p:spPr>
      </p:pic>
      <p:sp>
        <p:nvSpPr>
          <p:cNvPr id="5" name="Text 2"/>
          <p:cNvSpPr/>
          <p:nvPr/>
        </p:nvSpPr>
        <p:spPr>
          <a:xfrm>
            <a:off x="7540585" y="2220278"/>
            <a:ext cx="6472595" cy="857250"/>
          </a:xfrm>
          <a:prstGeom prst="rect">
            <a:avLst/>
          </a:prstGeom>
          <a:noFill/>
          <a:ln/>
        </p:spPr>
        <p:txBody>
          <a:bodyPr wrap="square" lIns="0" tIns="0" rIns="0" bIns="0" rtlCol="0" anchor="t"/>
          <a:lstStyle/>
          <a:p>
            <a:pPr marL="0" indent="0" algn="l">
              <a:lnSpc>
                <a:spcPts val="2200"/>
              </a:lnSpc>
              <a:buNone/>
            </a:pPr>
            <a:endParaRPr lang="en-US" sz="1400" dirty="0"/>
          </a:p>
        </p:txBody>
      </p:sp>
      <p:sp>
        <p:nvSpPr>
          <p:cNvPr id="6" name="Text 3"/>
          <p:cNvSpPr/>
          <p:nvPr/>
        </p:nvSpPr>
        <p:spPr>
          <a:xfrm>
            <a:off x="7315200" y="2220278"/>
            <a:ext cx="6472595" cy="3689868"/>
          </a:xfrm>
          <a:prstGeom prst="rect">
            <a:avLst/>
          </a:prstGeom>
          <a:noFill/>
          <a:ln/>
        </p:spPr>
        <p:txBody>
          <a:bodyPr wrap="none" lIns="0" tIns="0" rIns="0" bIns="0" rtlCol="0" anchor="t"/>
          <a:lstStyle/>
          <a:p>
            <a:pPr marL="0" indent="0" algn="l">
              <a:lnSpc>
                <a:spcPts val="2600"/>
              </a:lnSpc>
              <a:buNone/>
            </a:pPr>
            <a:endParaRPr lang="en-US" sz="2100" dirty="0"/>
          </a:p>
        </p:txBody>
      </p:sp>
      <p:sp>
        <p:nvSpPr>
          <p:cNvPr id="7" name="Text 4"/>
          <p:cNvSpPr/>
          <p:nvPr/>
        </p:nvSpPr>
        <p:spPr>
          <a:xfrm>
            <a:off x="7540585" y="3769162"/>
            <a:ext cx="6472595" cy="857250"/>
          </a:xfrm>
          <a:prstGeom prst="rect">
            <a:avLst/>
          </a:prstGeom>
          <a:noFill/>
          <a:ln/>
        </p:spPr>
        <p:txBody>
          <a:bodyPr wrap="square" lIns="0" tIns="0" rIns="0" bIns="0" rtlCol="0" anchor="t"/>
          <a:lstStyle/>
          <a:p>
            <a:pPr marL="0" indent="0" algn="l">
              <a:lnSpc>
                <a:spcPts val="2200"/>
              </a:lnSpc>
              <a:buNone/>
            </a:pPr>
            <a:endParaRPr lang="en-US" sz="1400" dirty="0"/>
          </a:p>
        </p:txBody>
      </p:sp>
      <p:sp>
        <p:nvSpPr>
          <p:cNvPr id="8" name="TextBox 7">
            <a:extLst>
              <a:ext uri="{FF2B5EF4-FFF2-40B4-BE49-F238E27FC236}">
                <a16:creationId xmlns:a16="http://schemas.microsoft.com/office/drawing/2014/main" id="{9F7A0EE2-DA30-32AF-6479-F54DF90C5461}"/>
              </a:ext>
            </a:extLst>
          </p:cNvPr>
          <p:cNvSpPr txBox="1"/>
          <p:nvPr/>
        </p:nvSpPr>
        <p:spPr>
          <a:xfrm>
            <a:off x="7081024" y="2419815"/>
            <a:ext cx="6932156" cy="3108543"/>
          </a:xfrm>
          <a:prstGeom prst="rect">
            <a:avLst/>
          </a:prstGeom>
          <a:noFill/>
        </p:spPr>
        <p:txBody>
          <a:bodyPr wrap="square" rtlCol="0">
            <a:spAutoFit/>
          </a:bodyPr>
          <a:lstStyle/>
          <a:p>
            <a:r>
              <a:rPr lang="en-US" sz="2800" dirty="0">
                <a:solidFill>
                  <a:schemeClr val="bg1"/>
                </a:solidFill>
                <a:latin typeface="Inter" panose="020B0604020202020204" charset="0"/>
                <a:ea typeface="Inter" panose="020B0604020202020204" charset="0"/>
              </a:rPr>
              <a:t>Develop an AI-powered solution that can recognize cattle and buffalo breeds from images. The solution should be accessible through a simple mobile application, enabling farmers to capture a photo of their animal and instantly receive breed information.</a:t>
            </a:r>
            <a:endParaRPr lang="en-IN" sz="2800" dirty="0">
              <a:solidFill>
                <a:schemeClr val="bg1"/>
              </a:solidFill>
              <a:latin typeface="Inter" panose="020B0604020202020204" charset="0"/>
              <a:ea typeface="Inter"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966223" y="892612"/>
            <a:ext cx="8452625" cy="708779"/>
          </a:xfrm>
          <a:prstGeom prst="rect">
            <a:avLst/>
          </a:prstGeom>
          <a:noFill/>
          <a:ln/>
        </p:spPr>
        <p:txBody>
          <a:bodyPr wrap="none" lIns="0" tIns="0" rIns="0" bIns="0" rtlCol="0" anchor="t"/>
          <a:lstStyle/>
          <a:p>
            <a:pPr marL="0" indent="0" algn="ctr">
              <a:lnSpc>
                <a:spcPts val="5550"/>
              </a:lnSpc>
              <a:buNone/>
            </a:pPr>
            <a:r>
              <a:rPr lang="en-US" sz="5000" dirty="0">
                <a:solidFill>
                  <a:srgbClr val="FF7047"/>
                </a:solidFill>
                <a:latin typeface="Inter" pitchFamily="34" charset="0"/>
                <a:ea typeface="Inter" pitchFamily="34" charset="-122"/>
                <a:cs typeface="Inter" pitchFamily="34" charset="-120"/>
              </a:rPr>
              <a:t>Introducing </a:t>
            </a:r>
            <a:r>
              <a:rPr lang="en-US" sz="5000" dirty="0" err="1">
                <a:solidFill>
                  <a:srgbClr val="FF7047"/>
                </a:solidFill>
                <a:latin typeface="Inter" pitchFamily="34" charset="0"/>
                <a:ea typeface="Inter" pitchFamily="34" charset="-122"/>
                <a:cs typeface="Inter" pitchFamily="34" charset="-120"/>
              </a:rPr>
              <a:t>MooCam</a:t>
            </a:r>
            <a:r>
              <a:rPr lang="en-US" sz="5000" dirty="0">
                <a:solidFill>
                  <a:srgbClr val="FF7047"/>
                </a:solidFill>
                <a:latin typeface="Inter" pitchFamily="34" charset="0"/>
                <a:ea typeface="Inter" pitchFamily="34" charset="-122"/>
                <a:cs typeface="Inter" pitchFamily="34" charset="-120"/>
              </a:rPr>
              <a:t> (Breed predictor app)</a:t>
            </a:r>
            <a:endParaRPr lang="en-US" sz="5000" dirty="0"/>
          </a:p>
        </p:txBody>
      </p:sp>
      <p:sp>
        <p:nvSpPr>
          <p:cNvPr id="4" name="Text 1"/>
          <p:cNvSpPr/>
          <p:nvPr/>
        </p:nvSpPr>
        <p:spPr>
          <a:xfrm>
            <a:off x="6239828" y="2168366"/>
            <a:ext cx="7604284" cy="4253032"/>
          </a:xfrm>
          <a:prstGeom prst="rect">
            <a:avLst/>
          </a:prstGeom>
          <a:noFill/>
          <a:ln/>
        </p:spPr>
        <p:txBody>
          <a:bodyPr wrap="square" lIns="0" tIns="0" rIns="0" bIns="0" rtlCol="0" anchor="t"/>
          <a:lstStyle/>
          <a:p>
            <a:pPr marL="0" indent="0" algn="ctr">
              <a:lnSpc>
                <a:spcPts val="11150"/>
              </a:lnSpc>
              <a:buNone/>
            </a:pPr>
            <a:r>
              <a:rPr lang="en-US" sz="8900" dirty="0">
                <a:solidFill>
                  <a:srgbClr val="FFFFFF"/>
                </a:solidFill>
                <a:latin typeface="Inter" pitchFamily="34" charset="0"/>
                <a:ea typeface="Inter" pitchFamily="34" charset="-122"/>
                <a:cs typeface="Inter" pitchFamily="34" charset="-120"/>
              </a:rPr>
              <a:t>Smart.Simple.Reliable.</a:t>
            </a:r>
            <a:endParaRPr lang="en-US" sz="8900" dirty="0"/>
          </a:p>
        </p:txBody>
      </p:sp>
      <p:sp>
        <p:nvSpPr>
          <p:cNvPr id="5" name="Text 2"/>
          <p:cNvSpPr/>
          <p:nvPr/>
        </p:nvSpPr>
        <p:spPr>
          <a:xfrm>
            <a:off x="6239828" y="6648212"/>
            <a:ext cx="7604284" cy="362903"/>
          </a:xfrm>
          <a:prstGeom prst="rect">
            <a:avLst/>
          </a:prstGeom>
          <a:noFill/>
          <a:ln/>
        </p:spPr>
        <p:txBody>
          <a:bodyPr wrap="none" lIns="0" tIns="0" rIns="0" bIns="0" rtlCol="0" anchor="t"/>
          <a:lstStyle/>
          <a:p>
            <a:pPr marL="0" indent="0" algn="ctr">
              <a:lnSpc>
                <a:spcPts val="2850"/>
              </a:lnSpc>
              <a:buNone/>
            </a:pPr>
            <a:r>
              <a:rPr lang="en-US" sz="1750" dirty="0">
                <a:solidFill>
                  <a:srgbClr val="FFFFFF"/>
                </a:solidFill>
                <a:latin typeface="Manrope" pitchFamily="34" charset="0"/>
                <a:ea typeface="Manrope" pitchFamily="34" charset="-122"/>
                <a:cs typeface="Manrope" pitchFamily="34" charset="-120"/>
              </a:rPr>
              <a:t>Your pocket expert for livestock management.</a:t>
            </a:r>
            <a:endParaRPr lang="en-US" sz="1750" dirty="0"/>
          </a:p>
        </p:txBody>
      </p:sp>
      <p:pic>
        <p:nvPicPr>
          <p:cNvPr id="7" name="Picture 6">
            <a:extLst>
              <a:ext uri="{FF2B5EF4-FFF2-40B4-BE49-F238E27FC236}">
                <a16:creationId xmlns:a16="http://schemas.microsoft.com/office/drawing/2014/main" id="{C87C5C00-5703-BC21-524B-B44B010CBA7A}"/>
              </a:ext>
            </a:extLst>
          </p:cNvPr>
          <p:cNvPicPr>
            <a:picLocks noChangeAspect="1"/>
          </p:cNvPicPr>
          <p:nvPr/>
        </p:nvPicPr>
        <p:blipFill>
          <a:blip r:embed="rId3"/>
          <a:srcRect l="2775" t="6830" r="3005" b="4521"/>
          <a:stretch>
            <a:fillRect/>
          </a:stretch>
        </p:blipFill>
        <p:spPr>
          <a:xfrm>
            <a:off x="591014" y="2111346"/>
            <a:ext cx="5207619" cy="48997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2616"/>
          </a:xfrm>
          <a:prstGeom prst="rect">
            <a:avLst/>
          </a:prstGeom>
        </p:spPr>
      </p:pic>
      <p:sp>
        <p:nvSpPr>
          <p:cNvPr id="3" name="Text 0"/>
          <p:cNvSpPr/>
          <p:nvPr/>
        </p:nvSpPr>
        <p:spPr>
          <a:xfrm>
            <a:off x="2515553" y="3455789"/>
            <a:ext cx="9599295" cy="708065"/>
          </a:xfrm>
          <a:prstGeom prst="rect">
            <a:avLst/>
          </a:prstGeom>
          <a:noFill/>
          <a:ln/>
        </p:spPr>
        <p:txBody>
          <a:bodyPr wrap="none" lIns="0" tIns="0" rIns="0" bIns="0" rtlCol="0" anchor="t"/>
          <a:lstStyle/>
          <a:p>
            <a:pPr marL="0" indent="0" algn="ctr">
              <a:lnSpc>
                <a:spcPts val="5550"/>
              </a:lnSpc>
              <a:buNone/>
            </a:pPr>
            <a:r>
              <a:rPr lang="en-US" sz="4450" dirty="0">
                <a:solidFill>
                  <a:srgbClr val="FFA647"/>
                </a:solidFill>
                <a:latin typeface="Inter" pitchFamily="34" charset="0"/>
                <a:ea typeface="Inter" pitchFamily="34" charset="-122"/>
                <a:cs typeface="Inter" pitchFamily="34" charset="-120"/>
              </a:rPr>
              <a:t>What is the workflow?</a:t>
            </a:r>
            <a:endParaRPr lang="en-US" sz="4450" dirty="0"/>
          </a:p>
        </p:txBody>
      </p:sp>
      <p:sp>
        <p:nvSpPr>
          <p:cNvPr id="4" name="Shape 1"/>
          <p:cNvSpPr/>
          <p:nvPr/>
        </p:nvSpPr>
        <p:spPr>
          <a:xfrm>
            <a:off x="5201483" y="5515897"/>
            <a:ext cx="4196953" cy="1825299"/>
          </a:xfrm>
          <a:prstGeom prst="roundRect">
            <a:avLst>
              <a:gd name="adj" fmla="val 5295"/>
            </a:avLst>
          </a:prstGeom>
          <a:solidFill>
            <a:srgbClr val="1A1A2E"/>
          </a:solidFill>
          <a:ln/>
        </p:spPr>
        <p:txBody>
          <a:bodyPr/>
          <a:lstStyle/>
          <a:p>
            <a:r>
              <a:rPr lang="en-US" dirty="0">
                <a:solidFill>
                  <a:schemeClr val="bg1"/>
                </a:solidFill>
                <a:latin typeface="Inter" panose="020B0604020202020204" charset="0"/>
                <a:ea typeface="Inter" panose="020B0604020202020204" charset="0"/>
              </a:rPr>
              <a:t>AI Prediction: Image is preprocessed and classified using </a:t>
            </a:r>
            <a:r>
              <a:rPr lang="en-US" dirty="0" err="1">
                <a:solidFill>
                  <a:schemeClr val="bg1"/>
                </a:solidFill>
                <a:latin typeface="Inter" panose="020B0604020202020204" charset="0"/>
                <a:ea typeface="Inter" panose="020B0604020202020204" charset="0"/>
              </a:rPr>
              <a:t>MobileNet</a:t>
            </a:r>
            <a:r>
              <a:rPr lang="en-US" dirty="0">
                <a:solidFill>
                  <a:schemeClr val="bg1"/>
                </a:solidFill>
                <a:latin typeface="Inter" panose="020B0604020202020204" charset="0"/>
                <a:ea typeface="Inter" panose="020B0604020202020204" charset="0"/>
              </a:rPr>
              <a:t> (</a:t>
            </a:r>
            <a:r>
              <a:rPr lang="en-US" dirty="0" err="1">
                <a:solidFill>
                  <a:schemeClr val="bg1"/>
                </a:solidFill>
                <a:latin typeface="Inter" panose="020B0604020202020204" charset="0"/>
                <a:ea typeface="Inter" panose="020B0604020202020204" charset="0"/>
              </a:rPr>
              <a:t>TFLite</a:t>
            </a:r>
            <a:r>
              <a:rPr lang="en-US" dirty="0">
                <a:solidFill>
                  <a:schemeClr val="bg1"/>
                </a:solidFill>
                <a:latin typeface="Inter" panose="020B0604020202020204" charset="0"/>
                <a:ea typeface="Inter" panose="020B0604020202020204" charset="0"/>
              </a:rPr>
              <a:t>).</a:t>
            </a:r>
            <a:endParaRPr lang="en-IN" dirty="0">
              <a:solidFill>
                <a:schemeClr val="bg1"/>
              </a:solidFill>
              <a:latin typeface="Inter" panose="020B0604020202020204" charset="0"/>
              <a:ea typeface="Inter" panose="020B0604020202020204" charset="0"/>
            </a:endParaRPr>
          </a:p>
        </p:txBody>
      </p:sp>
      <p:sp>
        <p:nvSpPr>
          <p:cNvPr id="5" name="Shape 2"/>
          <p:cNvSpPr/>
          <p:nvPr/>
        </p:nvSpPr>
        <p:spPr>
          <a:xfrm>
            <a:off x="793075" y="4813221"/>
            <a:ext cx="4196953" cy="121920"/>
          </a:xfrm>
          <a:prstGeom prst="roundRect">
            <a:avLst>
              <a:gd name="adj" fmla="val 167287"/>
            </a:avLst>
          </a:prstGeom>
          <a:solidFill>
            <a:srgbClr val="FF7047"/>
          </a:solidFill>
          <a:ln/>
        </p:spPr>
        <p:txBody>
          <a:bodyPr/>
          <a:lstStyle/>
          <a:p>
            <a:endParaRPr lang="en-IN"/>
          </a:p>
        </p:txBody>
      </p:sp>
      <p:sp>
        <p:nvSpPr>
          <p:cNvPr id="6" name="Shape 3"/>
          <p:cNvSpPr/>
          <p:nvPr/>
        </p:nvSpPr>
        <p:spPr>
          <a:xfrm>
            <a:off x="2551628" y="4503777"/>
            <a:ext cx="679847" cy="679847"/>
          </a:xfrm>
          <a:prstGeom prst="roundRect">
            <a:avLst>
              <a:gd name="adj" fmla="val 134501"/>
            </a:avLst>
          </a:prstGeom>
          <a:solidFill>
            <a:srgbClr val="FF7047"/>
          </a:solidFill>
          <a:ln/>
        </p:spPr>
        <p:txBody>
          <a:bodyPr/>
          <a:lstStyle/>
          <a:p>
            <a:endParaRPr lang="en-IN"/>
          </a:p>
        </p:txBody>
      </p:sp>
      <p:pic>
        <p:nvPicPr>
          <p:cNvPr id="7" name="Image 1" descr="preencoded.png"/>
          <p:cNvPicPr>
            <a:picLocks noChangeAspect="1"/>
          </p:cNvPicPr>
          <p:nvPr/>
        </p:nvPicPr>
        <p:blipFill>
          <a:blip r:embed="rId4"/>
          <a:stretch>
            <a:fillRect/>
          </a:stretch>
        </p:blipFill>
        <p:spPr>
          <a:xfrm>
            <a:off x="2755583" y="4673679"/>
            <a:ext cx="271939" cy="339923"/>
          </a:xfrm>
          <a:prstGeom prst="rect">
            <a:avLst/>
          </a:prstGeom>
        </p:spPr>
      </p:pic>
      <p:sp>
        <p:nvSpPr>
          <p:cNvPr id="8" name="Text 4"/>
          <p:cNvSpPr/>
          <p:nvPr/>
        </p:nvSpPr>
        <p:spPr>
          <a:xfrm>
            <a:off x="1050131" y="5410200"/>
            <a:ext cx="3383280" cy="2362943"/>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5"/>
          <p:cNvSpPr/>
          <p:nvPr/>
        </p:nvSpPr>
        <p:spPr>
          <a:xfrm>
            <a:off x="1050131" y="5900142"/>
            <a:ext cx="3682841" cy="14497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1" name="Shape 7"/>
          <p:cNvSpPr/>
          <p:nvPr/>
        </p:nvSpPr>
        <p:spPr>
          <a:xfrm>
            <a:off x="5216604" y="4813221"/>
            <a:ext cx="4197072" cy="121920"/>
          </a:xfrm>
          <a:prstGeom prst="roundRect">
            <a:avLst>
              <a:gd name="adj" fmla="val 167287"/>
            </a:avLst>
          </a:prstGeom>
          <a:solidFill>
            <a:srgbClr val="FF7047"/>
          </a:solidFill>
          <a:ln/>
        </p:spPr>
        <p:txBody>
          <a:bodyPr/>
          <a:lstStyle/>
          <a:p>
            <a:endParaRPr lang="en-IN"/>
          </a:p>
        </p:txBody>
      </p:sp>
      <p:sp>
        <p:nvSpPr>
          <p:cNvPr id="12" name="Shape 8"/>
          <p:cNvSpPr/>
          <p:nvPr/>
        </p:nvSpPr>
        <p:spPr>
          <a:xfrm>
            <a:off x="6975158" y="4503777"/>
            <a:ext cx="679847" cy="679847"/>
          </a:xfrm>
          <a:prstGeom prst="roundRect">
            <a:avLst>
              <a:gd name="adj" fmla="val 134501"/>
            </a:avLst>
          </a:prstGeom>
          <a:solidFill>
            <a:srgbClr val="FF7047"/>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7179112" y="4673679"/>
            <a:ext cx="271939" cy="339923"/>
          </a:xfrm>
          <a:prstGeom prst="rect">
            <a:avLst/>
          </a:prstGeom>
        </p:spPr>
      </p:pic>
      <p:sp>
        <p:nvSpPr>
          <p:cNvPr id="14" name="Text 9"/>
          <p:cNvSpPr/>
          <p:nvPr/>
        </p:nvSpPr>
        <p:spPr>
          <a:xfrm>
            <a:off x="5473660" y="5410200"/>
            <a:ext cx="3573780" cy="353973"/>
          </a:xfrm>
          <a:prstGeom prst="rect">
            <a:avLst/>
          </a:prstGeom>
          <a:noFill/>
          <a:ln/>
        </p:spPr>
        <p:txBody>
          <a:bodyPr wrap="none" lIns="0" tIns="0" rIns="0" bIns="0" rtlCol="0" anchor="t"/>
          <a:lstStyle/>
          <a:p>
            <a:pPr marL="0" indent="0" algn="l">
              <a:lnSpc>
                <a:spcPts val="2750"/>
              </a:lnSpc>
              <a:buNone/>
            </a:pPr>
            <a:endParaRPr lang="en-US" sz="2200" dirty="0"/>
          </a:p>
        </p:txBody>
      </p:sp>
      <p:sp>
        <p:nvSpPr>
          <p:cNvPr id="15" name="Text 10"/>
          <p:cNvSpPr/>
          <p:nvPr/>
        </p:nvSpPr>
        <p:spPr>
          <a:xfrm>
            <a:off x="5473660" y="5244585"/>
            <a:ext cx="3682960" cy="2763203"/>
          </a:xfrm>
          <a:prstGeom prst="rect">
            <a:avLst/>
          </a:prstGeom>
          <a:noFill/>
          <a:ln/>
        </p:spPr>
        <p:txBody>
          <a:bodyPr wrap="square" lIns="0" tIns="0" rIns="0" bIns="0" rtlCol="0" anchor="t"/>
          <a:lstStyle/>
          <a:p>
            <a:pPr>
              <a:lnSpc>
                <a:spcPts val="2850"/>
              </a:lnSpc>
            </a:pPr>
            <a:endParaRPr lang="en-US" dirty="0">
              <a:latin typeface="Inter" panose="020B0604020202020204" charset="0"/>
              <a:ea typeface="Inter" panose="020B0604020202020204" charset="0"/>
            </a:endParaRPr>
          </a:p>
        </p:txBody>
      </p:sp>
      <p:sp>
        <p:nvSpPr>
          <p:cNvPr id="16" name="Shape 11"/>
          <p:cNvSpPr/>
          <p:nvPr/>
        </p:nvSpPr>
        <p:spPr>
          <a:xfrm>
            <a:off x="9602390" y="5353526"/>
            <a:ext cx="4197072" cy="2052876"/>
          </a:xfrm>
          <a:prstGeom prst="roundRect">
            <a:avLst>
              <a:gd name="adj" fmla="val 5295"/>
            </a:avLst>
          </a:prstGeom>
          <a:solidFill>
            <a:srgbClr val="1A1A2E"/>
          </a:solidFill>
          <a:ln/>
        </p:spPr>
        <p:txBody>
          <a:bodyPr/>
          <a:lstStyle/>
          <a:p>
            <a:r>
              <a:rPr lang="en-US" dirty="0">
                <a:solidFill>
                  <a:schemeClr val="bg1"/>
                </a:solidFill>
                <a:latin typeface="Inter" panose="020B0604020202020204" charset="0"/>
                <a:ea typeface="Inter" panose="020B0604020202020204" charset="0"/>
              </a:rPr>
              <a:t>Backend Integration: </a:t>
            </a:r>
            <a:r>
              <a:rPr lang="en-US" dirty="0" err="1">
                <a:solidFill>
                  <a:schemeClr val="bg1"/>
                </a:solidFill>
                <a:latin typeface="Inter" panose="020B0604020202020204" charset="0"/>
                <a:ea typeface="Inter" panose="020B0604020202020204" charset="0"/>
              </a:rPr>
              <a:t>Supabase</a:t>
            </a:r>
            <a:r>
              <a:rPr lang="en-US" dirty="0">
                <a:solidFill>
                  <a:schemeClr val="bg1"/>
                </a:solidFill>
                <a:latin typeface="Inter" panose="020B0604020202020204" charset="0"/>
                <a:ea typeface="Inter" panose="020B0604020202020204" charset="0"/>
              </a:rPr>
              <a:t> stores images, predictions, and user history with secure authentication.</a:t>
            </a:r>
          </a:p>
          <a:p>
            <a:endParaRPr lang="en-US" dirty="0">
              <a:solidFill>
                <a:schemeClr val="bg1"/>
              </a:solidFill>
              <a:latin typeface="Inter" panose="020B0604020202020204" charset="0"/>
              <a:ea typeface="Inter" panose="020B0604020202020204" charset="0"/>
            </a:endParaRPr>
          </a:p>
          <a:p>
            <a:r>
              <a:rPr lang="en-US" dirty="0">
                <a:solidFill>
                  <a:schemeClr val="bg1"/>
                </a:solidFill>
                <a:latin typeface="Inter" panose="020B0604020202020204" charset="0"/>
                <a:ea typeface="Inter" panose="020B0604020202020204" charset="0"/>
              </a:rPr>
              <a:t>Feedback &amp; Analytics : Farmers provide feedback, enabling accuracy improvement and trend analysis</a:t>
            </a:r>
            <a:r>
              <a:rPr lang="en-US" dirty="0">
                <a:solidFill>
                  <a:schemeClr val="bg1"/>
                </a:solidFill>
              </a:rPr>
              <a:t>.</a:t>
            </a:r>
            <a:endParaRPr lang="en-IN" dirty="0">
              <a:solidFill>
                <a:schemeClr val="bg1"/>
              </a:solidFill>
            </a:endParaRPr>
          </a:p>
        </p:txBody>
      </p:sp>
      <p:sp>
        <p:nvSpPr>
          <p:cNvPr id="17" name="Shape 12"/>
          <p:cNvSpPr/>
          <p:nvPr/>
        </p:nvSpPr>
        <p:spPr>
          <a:xfrm>
            <a:off x="9640252" y="4813221"/>
            <a:ext cx="4197072" cy="121920"/>
          </a:xfrm>
          <a:prstGeom prst="roundRect">
            <a:avLst>
              <a:gd name="adj" fmla="val 167287"/>
            </a:avLst>
          </a:prstGeom>
          <a:solidFill>
            <a:srgbClr val="FF7047"/>
          </a:solidFill>
          <a:ln/>
        </p:spPr>
        <p:txBody>
          <a:bodyPr/>
          <a:lstStyle/>
          <a:p>
            <a:endParaRPr lang="en-IN"/>
          </a:p>
        </p:txBody>
      </p:sp>
      <p:sp>
        <p:nvSpPr>
          <p:cNvPr id="18" name="Shape 13"/>
          <p:cNvSpPr/>
          <p:nvPr/>
        </p:nvSpPr>
        <p:spPr>
          <a:xfrm>
            <a:off x="11398806" y="4503777"/>
            <a:ext cx="679847" cy="679847"/>
          </a:xfrm>
          <a:prstGeom prst="roundRect">
            <a:avLst>
              <a:gd name="adj" fmla="val 134501"/>
            </a:avLst>
          </a:prstGeom>
          <a:solidFill>
            <a:srgbClr val="FF7047"/>
          </a:solidFill>
          <a:ln/>
        </p:spPr>
        <p:txBody>
          <a:bodyPr/>
          <a:lstStyle/>
          <a:p>
            <a:endParaRPr lang="en-IN"/>
          </a:p>
        </p:txBody>
      </p:sp>
      <p:pic>
        <p:nvPicPr>
          <p:cNvPr id="19" name="Image 3" descr="preencoded.png"/>
          <p:cNvPicPr>
            <a:picLocks noChangeAspect="1"/>
          </p:cNvPicPr>
          <p:nvPr/>
        </p:nvPicPr>
        <p:blipFill>
          <a:blip r:embed="rId6"/>
          <a:stretch>
            <a:fillRect/>
          </a:stretch>
        </p:blipFill>
        <p:spPr>
          <a:xfrm>
            <a:off x="11602760" y="4673679"/>
            <a:ext cx="271939" cy="339923"/>
          </a:xfrm>
          <a:prstGeom prst="rect">
            <a:avLst/>
          </a:prstGeom>
        </p:spPr>
      </p:pic>
      <p:sp>
        <p:nvSpPr>
          <p:cNvPr id="20" name="Text 14"/>
          <p:cNvSpPr/>
          <p:nvPr/>
        </p:nvSpPr>
        <p:spPr>
          <a:xfrm>
            <a:off x="9897308" y="5183624"/>
            <a:ext cx="3249980" cy="2711439"/>
          </a:xfrm>
          <a:prstGeom prst="rect">
            <a:avLst/>
          </a:prstGeom>
          <a:noFill/>
          <a:ln/>
        </p:spPr>
        <p:txBody>
          <a:bodyPr wrap="none" lIns="0" tIns="0" rIns="0" bIns="0" rtlCol="0" anchor="t"/>
          <a:lstStyle/>
          <a:p>
            <a:pPr marL="0" indent="0" algn="l">
              <a:lnSpc>
                <a:spcPts val="2750"/>
              </a:lnSpc>
              <a:buNone/>
            </a:pPr>
            <a:endParaRPr lang="en-US" sz="2200" dirty="0"/>
          </a:p>
        </p:txBody>
      </p:sp>
      <p:sp>
        <p:nvSpPr>
          <p:cNvPr id="21" name="Text 15"/>
          <p:cNvSpPr/>
          <p:nvPr/>
        </p:nvSpPr>
        <p:spPr>
          <a:xfrm>
            <a:off x="9897308" y="5900142"/>
            <a:ext cx="3682960" cy="14497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22" name="TextBox 21">
            <a:extLst>
              <a:ext uri="{FF2B5EF4-FFF2-40B4-BE49-F238E27FC236}">
                <a16:creationId xmlns:a16="http://schemas.microsoft.com/office/drawing/2014/main" id="{1DF8C3FB-6CA6-5F9F-2466-12439347A879}"/>
              </a:ext>
            </a:extLst>
          </p:cNvPr>
          <p:cNvSpPr txBox="1"/>
          <p:nvPr/>
        </p:nvSpPr>
        <p:spPr>
          <a:xfrm>
            <a:off x="898803" y="5523547"/>
            <a:ext cx="4166592" cy="923330"/>
          </a:xfrm>
          <a:prstGeom prst="rect">
            <a:avLst/>
          </a:prstGeom>
          <a:noFill/>
        </p:spPr>
        <p:txBody>
          <a:bodyPr wrap="square" rtlCol="0">
            <a:spAutoFit/>
          </a:bodyPr>
          <a:lstStyle/>
          <a:p>
            <a:r>
              <a:rPr lang="en-IN" dirty="0">
                <a:solidFill>
                  <a:schemeClr val="bg1"/>
                </a:solidFill>
                <a:latin typeface="Inter" panose="020B0604020202020204" charset="0"/>
                <a:ea typeface="Inter" panose="020B0604020202020204" charset="0"/>
              </a:rPr>
              <a:t>User Interaction:</a:t>
            </a:r>
          </a:p>
          <a:p>
            <a:r>
              <a:rPr lang="en-IN" dirty="0">
                <a:solidFill>
                  <a:schemeClr val="bg1"/>
                </a:solidFill>
                <a:latin typeface="Inter" panose="020B0604020202020204" charset="0"/>
                <a:ea typeface="Inter" panose="020B0604020202020204" charset="0"/>
              </a:rPr>
              <a:t>Android app captures cattle images using </a:t>
            </a:r>
            <a:r>
              <a:rPr lang="en-IN" dirty="0" err="1">
                <a:solidFill>
                  <a:schemeClr val="bg1"/>
                </a:solidFill>
                <a:latin typeface="Inter" panose="020B0604020202020204" charset="0"/>
                <a:ea typeface="Inter" panose="020B0604020202020204" charset="0"/>
              </a:rPr>
              <a:t>CameraX</a:t>
            </a:r>
            <a:endParaRPr lang="en-IN" dirty="0">
              <a:solidFill>
                <a:schemeClr val="bg1"/>
              </a:solidFill>
              <a:latin typeface="Inter" panose="020B0604020202020204" charset="0"/>
              <a:ea typeface="Inter"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401842" y="1478875"/>
            <a:ext cx="11826597" cy="708779"/>
          </a:xfrm>
          <a:prstGeom prst="rect">
            <a:avLst/>
          </a:prstGeom>
          <a:noFill/>
          <a:ln/>
        </p:spPr>
        <p:txBody>
          <a:bodyPr wrap="none" lIns="0" tIns="0" rIns="0" bIns="0" rtlCol="0" anchor="t"/>
          <a:lstStyle/>
          <a:p>
            <a:pPr marL="0" indent="0" algn="ctr">
              <a:lnSpc>
                <a:spcPts val="5550"/>
              </a:lnSpc>
              <a:buNone/>
            </a:pPr>
            <a:r>
              <a:rPr lang="en-US" sz="4450" dirty="0">
                <a:solidFill>
                  <a:srgbClr val="FFA647"/>
                </a:solidFill>
                <a:latin typeface="Inter" pitchFamily="34" charset="0"/>
                <a:ea typeface="Inter" pitchFamily="34" charset="-122"/>
                <a:cs typeface="Inter" pitchFamily="34" charset="-120"/>
              </a:rPr>
              <a:t>What </a:t>
            </a:r>
            <a:r>
              <a:rPr lang="en-US" sz="4450" dirty="0" err="1">
                <a:solidFill>
                  <a:srgbClr val="FFA647"/>
                </a:solidFill>
                <a:latin typeface="Inter" pitchFamily="34" charset="0"/>
                <a:ea typeface="Inter" pitchFamily="34" charset="-122"/>
                <a:cs typeface="Inter" pitchFamily="34" charset="-120"/>
              </a:rPr>
              <a:t>MooCam</a:t>
            </a:r>
            <a:r>
              <a:rPr lang="en-US" sz="4450" dirty="0">
                <a:solidFill>
                  <a:srgbClr val="FFA647"/>
                </a:solidFill>
                <a:latin typeface="Inter" pitchFamily="34" charset="0"/>
                <a:ea typeface="Inter" pitchFamily="34" charset="-122"/>
                <a:cs typeface="Inter" pitchFamily="34" charset="-120"/>
              </a:rPr>
              <a:t> Does?</a:t>
            </a:r>
            <a:endParaRPr lang="en-US" sz="4450" dirty="0"/>
          </a:p>
        </p:txBody>
      </p:sp>
      <p:sp>
        <p:nvSpPr>
          <p:cNvPr id="3" name="Shape 1"/>
          <p:cNvSpPr/>
          <p:nvPr/>
        </p:nvSpPr>
        <p:spPr>
          <a:xfrm>
            <a:off x="721876" y="2514820"/>
            <a:ext cx="4196358" cy="3873002"/>
          </a:xfrm>
          <a:prstGeom prst="roundRect">
            <a:avLst>
              <a:gd name="adj" fmla="val 5847"/>
            </a:avLst>
          </a:prstGeom>
          <a:solidFill>
            <a:srgbClr val="1A1A2E"/>
          </a:solidFill>
          <a:ln w="30480">
            <a:solidFill>
              <a:srgbClr val="FF7047"/>
            </a:solidFill>
            <a:prstDash val="solid"/>
          </a:ln>
        </p:spPr>
        <p:txBody>
          <a:bodyPr/>
          <a:lstStyle/>
          <a:p>
            <a:endParaRPr lang="en-IN"/>
          </a:p>
        </p:txBody>
      </p:sp>
      <p:pic>
        <p:nvPicPr>
          <p:cNvPr id="5" name="Image 0" descr="preencoded.png"/>
          <p:cNvPicPr>
            <a:picLocks noChangeAspect="1"/>
          </p:cNvPicPr>
          <p:nvPr/>
        </p:nvPicPr>
        <p:blipFill>
          <a:blip r:embed="rId3"/>
          <a:stretch>
            <a:fillRect/>
          </a:stretch>
        </p:blipFill>
        <p:spPr>
          <a:xfrm>
            <a:off x="2677180" y="2606807"/>
            <a:ext cx="340162" cy="425291"/>
          </a:xfrm>
          <a:prstGeom prst="rect">
            <a:avLst/>
          </a:prstGeom>
        </p:spPr>
      </p:pic>
      <p:sp>
        <p:nvSpPr>
          <p:cNvPr id="6" name="Text 3"/>
          <p:cNvSpPr/>
          <p:nvPr/>
        </p:nvSpPr>
        <p:spPr>
          <a:xfrm>
            <a:off x="1051084" y="3579019"/>
            <a:ext cx="3681770" cy="708660"/>
          </a:xfrm>
          <a:prstGeom prst="rect">
            <a:avLst/>
          </a:prstGeom>
          <a:noFill/>
          <a:ln/>
        </p:spPr>
        <p:txBody>
          <a:bodyPr wrap="square" lIns="0" tIns="0" rIns="0" bIns="0" rtlCol="0" anchor="t"/>
          <a:lstStyle/>
          <a:p>
            <a:pPr marL="0" indent="0" algn="l">
              <a:lnSpc>
                <a:spcPts val="2750"/>
              </a:lnSpc>
              <a:buNone/>
            </a:pPr>
            <a:endParaRPr lang="en-US" sz="2200" dirty="0"/>
          </a:p>
        </p:txBody>
      </p:sp>
      <p:sp>
        <p:nvSpPr>
          <p:cNvPr id="7" name="Text 4"/>
          <p:cNvSpPr/>
          <p:nvPr/>
        </p:nvSpPr>
        <p:spPr>
          <a:xfrm>
            <a:off x="1051084" y="2999678"/>
            <a:ext cx="3681770" cy="2875699"/>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8" name="Shape 5"/>
          <p:cNvSpPr/>
          <p:nvPr/>
        </p:nvSpPr>
        <p:spPr>
          <a:xfrm>
            <a:off x="5181064" y="2592594"/>
            <a:ext cx="4196358" cy="3689866"/>
          </a:xfrm>
          <a:prstGeom prst="roundRect">
            <a:avLst>
              <a:gd name="adj" fmla="val 5847"/>
            </a:avLst>
          </a:prstGeom>
          <a:solidFill>
            <a:srgbClr val="1A1A2E"/>
          </a:solidFill>
          <a:ln w="30480">
            <a:solidFill>
              <a:srgbClr val="FF7047"/>
            </a:solidFill>
            <a:prstDash val="solid"/>
          </a:ln>
        </p:spPr>
        <p:txBody>
          <a:bodyPr/>
          <a:lstStyle/>
          <a:p>
            <a:endParaRPr lang="en-US" dirty="0">
              <a:solidFill>
                <a:schemeClr val="bg1"/>
              </a:solidFill>
              <a:latin typeface="Inter" panose="020B0604020202020204" charset="0"/>
              <a:ea typeface="Inter" panose="020B0604020202020204" charset="0"/>
            </a:endParaRPr>
          </a:p>
        </p:txBody>
      </p:sp>
      <p:pic>
        <p:nvPicPr>
          <p:cNvPr id="10" name="Image 1" descr="preencoded.png"/>
          <p:cNvPicPr>
            <a:picLocks noChangeAspect="1"/>
          </p:cNvPicPr>
          <p:nvPr/>
        </p:nvPicPr>
        <p:blipFill>
          <a:blip r:embed="rId4"/>
          <a:stretch>
            <a:fillRect/>
          </a:stretch>
        </p:blipFill>
        <p:spPr>
          <a:xfrm>
            <a:off x="7064497" y="2514820"/>
            <a:ext cx="340162" cy="425291"/>
          </a:xfrm>
          <a:prstGeom prst="rect">
            <a:avLst/>
          </a:prstGeom>
        </p:spPr>
      </p:pic>
      <p:sp>
        <p:nvSpPr>
          <p:cNvPr id="11" name="Text 7"/>
          <p:cNvSpPr/>
          <p:nvPr/>
        </p:nvSpPr>
        <p:spPr>
          <a:xfrm>
            <a:off x="5474256" y="3382686"/>
            <a:ext cx="3435568" cy="2138361"/>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8"/>
          <p:cNvSpPr/>
          <p:nvPr/>
        </p:nvSpPr>
        <p:spPr>
          <a:xfrm>
            <a:off x="5474256" y="4069437"/>
            <a:ext cx="3681770" cy="1451610"/>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13" name="Shape 9"/>
          <p:cNvSpPr/>
          <p:nvPr/>
        </p:nvSpPr>
        <p:spPr>
          <a:xfrm>
            <a:off x="9640133" y="2641282"/>
            <a:ext cx="4196358" cy="3491389"/>
          </a:xfrm>
          <a:prstGeom prst="roundRect">
            <a:avLst>
              <a:gd name="adj" fmla="val 5847"/>
            </a:avLst>
          </a:prstGeom>
          <a:solidFill>
            <a:srgbClr val="1A1A2E"/>
          </a:solidFill>
          <a:ln w="30480">
            <a:solidFill>
              <a:srgbClr val="FF7047"/>
            </a:solidFill>
            <a:prstDash val="solid"/>
          </a:ln>
        </p:spPr>
        <p:txBody>
          <a:bodyPr/>
          <a:lstStyle/>
          <a:p>
            <a:endParaRPr lang="en-IN"/>
          </a:p>
        </p:txBody>
      </p:sp>
      <p:sp>
        <p:nvSpPr>
          <p:cNvPr id="14" name="Shape 10"/>
          <p:cNvSpPr/>
          <p:nvPr/>
        </p:nvSpPr>
        <p:spPr>
          <a:xfrm>
            <a:off x="9670613" y="2671763"/>
            <a:ext cx="4135398" cy="680442"/>
          </a:xfrm>
          <a:prstGeom prst="roundRect">
            <a:avLst>
              <a:gd name="adj" fmla="val 24627"/>
            </a:avLst>
          </a:prstGeom>
          <a:solidFill>
            <a:srgbClr val="1A1A2E"/>
          </a:solidFill>
          <a:ln/>
        </p:spPr>
        <p:txBody>
          <a:bodyPr/>
          <a:lstStyle/>
          <a:p>
            <a:endParaRPr lang="en-IN"/>
          </a:p>
        </p:txBody>
      </p:sp>
      <p:pic>
        <p:nvPicPr>
          <p:cNvPr id="15" name="Image 2" descr="preencoded.png"/>
          <p:cNvPicPr>
            <a:picLocks noChangeAspect="1"/>
          </p:cNvPicPr>
          <p:nvPr/>
        </p:nvPicPr>
        <p:blipFill>
          <a:blip r:embed="rId5"/>
          <a:stretch>
            <a:fillRect/>
          </a:stretch>
        </p:blipFill>
        <p:spPr>
          <a:xfrm>
            <a:off x="11568232" y="2795468"/>
            <a:ext cx="340162" cy="425291"/>
          </a:xfrm>
          <a:prstGeom prst="rect">
            <a:avLst/>
          </a:prstGeom>
        </p:spPr>
      </p:pic>
      <p:sp>
        <p:nvSpPr>
          <p:cNvPr id="16" name="Text 11"/>
          <p:cNvSpPr/>
          <p:nvPr/>
        </p:nvSpPr>
        <p:spPr>
          <a:xfrm>
            <a:off x="9897427" y="35790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Inter" pitchFamily="34" charset="0"/>
                <a:ea typeface="Inter" pitchFamily="34" charset="-122"/>
                <a:cs typeface="Inter" pitchFamily="34" charset="-120"/>
              </a:rPr>
              <a:t>Offline Mode</a:t>
            </a:r>
            <a:endParaRPr lang="en-US" sz="2200" dirty="0"/>
          </a:p>
        </p:txBody>
      </p:sp>
      <p:sp>
        <p:nvSpPr>
          <p:cNvPr id="17" name="Text 12"/>
          <p:cNvSpPr/>
          <p:nvPr/>
        </p:nvSpPr>
        <p:spPr>
          <a:xfrm>
            <a:off x="9897427" y="4069437"/>
            <a:ext cx="3681770" cy="1088708"/>
          </a:xfrm>
          <a:prstGeom prst="rect">
            <a:avLst/>
          </a:prstGeom>
          <a:noFill/>
          <a:ln/>
        </p:spPr>
        <p:txBody>
          <a:bodyPr wrap="square" lIns="0" tIns="0" rIns="0" bIns="0" rtlCol="0" anchor="t"/>
          <a:lstStyle/>
          <a:p>
            <a:pPr marL="0" indent="0" algn="l">
              <a:lnSpc>
                <a:spcPts val="2850"/>
              </a:lnSpc>
              <a:buNone/>
            </a:pPr>
            <a:r>
              <a:rPr lang="en-US" sz="1750" dirty="0">
                <a:solidFill>
                  <a:srgbClr val="FFFFFF"/>
                </a:solidFill>
                <a:latin typeface="Manrope" pitchFamily="34" charset="0"/>
                <a:ea typeface="Manrope" pitchFamily="34" charset="-122"/>
                <a:cs typeface="Manrope" pitchFamily="34" charset="-120"/>
              </a:rPr>
              <a:t>Ensure uninterrupted functionality even in remote areas with limited internet connectivity.</a:t>
            </a:r>
            <a:endParaRPr lang="en-US" sz="1750" dirty="0"/>
          </a:p>
        </p:txBody>
      </p:sp>
      <p:sp>
        <p:nvSpPr>
          <p:cNvPr id="18" name="Text 13"/>
          <p:cNvSpPr/>
          <p:nvPr/>
        </p:nvSpPr>
        <p:spPr>
          <a:xfrm>
            <a:off x="793790" y="6387822"/>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19" name="TextBox 18">
            <a:extLst>
              <a:ext uri="{FF2B5EF4-FFF2-40B4-BE49-F238E27FC236}">
                <a16:creationId xmlns:a16="http://schemas.microsoft.com/office/drawing/2014/main" id="{FAF44555-AE3E-0416-89CE-B63E37F11636}"/>
              </a:ext>
            </a:extLst>
          </p:cNvPr>
          <p:cNvSpPr txBox="1"/>
          <p:nvPr/>
        </p:nvSpPr>
        <p:spPr>
          <a:xfrm>
            <a:off x="1051084" y="3100039"/>
            <a:ext cx="3592354" cy="3447098"/>
          </a:xfrm>
          <a:prstGeom prst="rect">
            <a:avLst/>
          </a:prstGeom>
          <a:noFill/>
        </p:spPr>
        <p:txBody>
          <a:bodyPr wrap="square" rtlCol="0">
            <a:spAutoFit/>
          </a:bodyPr>
          <a:lstStyle/>
          <a:p>
            <a:r>
              <a:rPr lang="en-US" sz="2000" dirty="0">
                <a:solidFill>
                  <a:schemeClr val="bg1"/>
                </a:solidFill>
                <a:latin typeface="Inter" panose="020B0604020202020204" charset="0"/>
                <a:ea typeface="Inter" panose="020B0604020202020204" charset="0"/>
              </a:rPr>
              <a:t>Core Features:</a:t>
            </a:r>
          </a:p>
          <a:p>
            <a:r>
              <a:rPr lang="en-US" dirty="0">
                <a:solidFill>
                  <a:schemeClr val="bg1"/>
                </a:solidFill>
                <a:latin typeface="Inter" panose="020B0604020202020204" charset="0"/>
                <a:ea typeface="Inter" panose="020B0604020202020204" charset="0"/>
              </a:rPr>
              <a:t> </a:t>
            </a:r>
          </a:p>
          <a:p>
            <a:r>
              <a:rPr lang="en-US" dirty="0">
                <a:solidFill>
                  <a:schemeClr val="bg1"/>
                </a:solidFill>
                <a:latin typeface="Inter" panose="020B0604020202020204" charset="0"/>
                <a:ea typeface="Inter" panose="020B0604020202020204" charset="0"/>
              </a:rPr>
              <a:t>- Instant breed prediction with confidence score.</a:t>
            </a:r>
          </a:p>
          <a:p>
            <a:r>
              <a:rPr lang="en-US" dirty="0">
                <a:solidFill>
                  <a:schemeClr val="bg1"/>
                </a:solidFill>
                <a:latin typeface="Inter" panose="020B0604020202020204" charset="0"/>
                <a:ea typeface="Inter" panose="020B0604020202020204" charset="0"/>
              </a:rPr>
              <a:t> </a:t>
            </a:r>
          </a:p>
          <a:p>
            <a:r>
              <a:rPr lang="en-US" dirty="0">
                <a:solidFill>
                  <a:schemeClr val="bg1"/>
                </a:solidFill>
                <a:latin typeface="Inter" panose="020B0604020202020204" charset="0"/>
                <a:ea typeface="Inter" panose="020B0604020202020204" charset="0"/>
              </a:rPr>
              <a:t>- Prediction history accessible to users.</a:t>
            </a:r>
          </a:p>
          <a:p>
            <a:endParaRPr lang="en-US" dirty="0">
              <a:solidFill>
                <a:schemeClr val="bg1"/>
              </a:solidFill>
              <a:latin typeface="Inter" panose="020B0604020202020204" charset="0"/>
              <a:ea typeface="Inter" panose="020B0604020202020204" charset="0"/>
            </a:endParaRPr>
          </a:p>
          <a:p>
            <a:r>
              <a:rPr lang="en-US" dirty="0">
                <a:solidFill>
                  <a:schemeClr val="bg1"/>
                </a:solidFill>
                <a:latin typeface="Inter" panose="020B0604020202020204" charset="0"/>
                <a:ea typeface="Inter" panose="020B0604020202020204" charset="0"/>
              </a:rPr>
              <a:t>- On-device inference ensures low latency and offline support. </a:t>
            </a:r>
            <a:endParaRPr lang="en-IN" dirty="0">
              <a:solidFill>
                <a:schemeClr val="bg1"/>
              </a:solidFill>
              <a:latin typeface="Inter" panose="020B0604020202020204" charset="0"/>
              <a:ea typeface="Inter" panose="020B0604020202020204" charset="0"/>
            </a:endParaRPr>
          </a:p>
          <a:p>
            <a:endParaRPr lang="en-IN" dirty="0"/>
          </a:p>
        </p:txBody>
      </p:sp>
      <p:sp>
        <p:nvSpPr>
          <p:cNvPr id="20" name="TextBox 19">
            <a:extLst>
              <a:ext uri="{FF2B5EF4-FFF2-40B4-BE49-F238E27FC236}">
                <a16:creationId xmlns:a16="http://schemas.microsoft.com/office/drawing/2014/main" id="{79E97FAE-B4CA-1A75-DFF6-B39D8DE1E863}"/>
              </a:ext>
            </a:extLst>
          </p:cNvPr>
          <p:cNvSpPr txBox="1"/>
          <p:nvPr/>
        </p:nvSpPr>
        <p:spPr>
          <a:xfrm>
            <a:off x="5474256" y="3490332"/>
            <a:ext cx="3681770"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Inter" panose="020B0604020202020204" charset="0"/>
                <a:ea typeface="Inter" panose="020B0604020202020204" charset="0"/>
              </a:rPr>
              <a:t>Integrated </a:t>
            </a:r>
            <a:r>
              <a:rPr lang="en-US" dirty="0" err="1">
                <a:solidFill>
                  <a:schemeClr val="bg1"/>
                </a:solidFill>
                <a:latin typeface="Inter" panose="020B0604020202020204" charset="0"/>
                <a:ea typeface="Inter" panose="020B0604020202020204" charset="0"/>
              </a:rPr>
              <a:t>MobileNet</a:t>
            </a:r>
            <a:r>
              <a:rPr lang="en-US" dirty="0">
                <a:solidFill>
                  <a:schemeClr val="bg1"/>
                </a:solidFill>
                <a:latin typeface="Inter" panose="020B0604020202020204" charset="0"/>
                <a:ea typeface="Inter" panose="020B0604020202020204" charset="0"/>
              </a:rPr>
              <a:t> .</a:t>
            </a:r>
            <a:r>
              <a:rPr lang="en-US" dirty="0" err="1">
                <a:solidFill>
                  <a:schemeClr val="bg1"/>
                </a:solidFill>
                <a:latin typeface="Inter" panose="020B0604020202020204" charset="0"/>
                <a:ea typeface="Inter" panose="020B0604020202020204" charset="0"/>
              </a:rPr>
              <a:t>tflite</a:t>
            </a:r>
            <a:r>
              <a:rPr lang="en-US" dirty="0">
                <a:solidFill>
                  <a:schemeClr val="bg1"/>
                </a:solidFill>
                <a:latin typeface="Inter" panose="020B0604020202020204" charset="0"/>
                <a:ea typeface="Inter" panose="020B0604020202020204" charset="0"/>
              </a:rPr>
              <a:t> model covering major cattle breeds.</a:t>
            </a:r>
          </a:p>
          <a:p>
            <a:pPr marL="285750" indent="-285750">
              <a:buFont typeface="Arial" panose="020B0604020202020204" pitchFamily="34" charset="0"/>
              <a:buChar char="•"/>
            </a:pPr>
            <a:r>
              <a:rPr lang="en-US" dirty="0" err="1">
                <a:solidFill>
                  <a:schemeClr val="bg1"/>
                </a:solidFill>
                <a:latin typeface="Inter" panose="020B0604020202020204" charset="0"/>
                <a:ea typeface="Inter" panose="020B0604020202020204" charset="0"/>
              </a:rPr>
              <a:t>Supabase</a:t>
            </a:r>
            <a:r>
              <a:rPr lang="en-US" dirty="0">
                <a:solidFill>
                  <a:schemeClr val="bg1"/>
                </a:solidFill>
                <a:latin typeface="Inter" panose="020B0604020202020204" charset="0"/>
                <a:ea typeface="Inter" panose="020B0604020202020204" charset="0"/>
              </a:rPr>
              <a:t> database for structured storage and authentication.</a:t>
            </a:r>
          </a:p>
          <a:p>
            <a:pPr marL="285750" indent="-285750">
              <a:buFont typeface="Arial" panose="020B0604020202020204" pitchFamily="34" charset="0"/>
              <a:buChar char="•"/>
            </a:pPr>
            <a:r>
              <a:rPr lang="en-US" dirty="0">
                <a:solidFill>
                  <a:schemeClr val="bg1"/>
                </a:solidFill>
                <a:latin typeface="Inter" panose="020B0604020202020204" charset="0"/>
                <a:ea typeface="Inter" panose="020B0604020202020204" charset="0"/>
              </a:rPr>
              <a:t>Live demo showcasing real-time cattle breed recognition.</a:t>
            </a:r>
            <a:endParaRPr lang="en-IN" dirty="0">
              <a:solidFill>
                <a:schemeClr val="bg1"/>
              </a:solidFill>
              <a:latin typeface="Inter" panose="020B0604020202020204" charset="0"/>
              <a:ea typeface="Inter"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613309" y="1195507"/>
            <a:ext cx="7403783" cy="708779"/>
          </a:xfrm>
          <a:prstGeom prst="rect">
            <a:avLst/>
          </a:prstGeom>
          <a:noFill/>
          <a:ln/>
        </p:spPr>
        <p:txBody>
          <a:bodyPr wrap="none" lIns="0" tIns="0" rIns="0" bIns="0" rtlCol="0" anchor="t"/>
          <a:lstStyle/>
          <a:p>
            <a:pPr marL="0" indent="0" algn="ctr">
              <a:lnSpc>
                <a:spcPts val="5550"/>
              </a:lnSpc>
              <a:buNone/>
            </a:pPr>
            <a:r>
              <a:rPr lang="en-US" sz="4450" dirty="0">
                <a:solidFill>
                  <a:srgbClr val="FF7047"/>
                </a:solidFill>
                <a:latin typeface="Inter" pitchFamily="34" charset="0"/>
                <a:ea typeface="Inter" pitchFamily="34" charset="-122"/>
                <a:cs typeface="Inter" pitchFamily="34" charset="-120"/>
              </a:rPr>
              <a:t>How We Train</a:t>
            </a:r>
            <a:r>
              <a:rPr lang="en-US" sz="4450" dirty="0">
                <a:solidFill>
                  <a:srgbClr val="FFFFFF"/>
                </a:solidFill>
                <a:latin typeface="Inter" pitchFamily="34" charset="0"/>
                <a:ea typeface="Inter" pitchFamily="34" charset="-122"/>
                <a:cs typeface="Inter" pitchFamily="34" charset="-120"/>
              </a:rPr>
              <a:t> Our AI Model</a:t>
            </a:r>
            <a:endParaRPr lang="en-US" sz="4450" dirty="0"/>
          </a:p>
        </p:txBody>
      </p:sp>
      <p:pic>
        <p:nvPicPr>
          <p:cNvPr id="3" name="Image 0" descr="preencoded.png"/>
          <p:cNvPicPr>
            <a:picLocks noChangeAspect="1"/>
          </p:cNvPicPr>
          <p:nvPr/>
        </p:nvPicPr>
        <p:blipFill>
          <a:blip r:embed="rId3"/>
          <a:stretch>
            <a:fillRect/>
          </a:stretch>
        </p:blipFill>
        <p:spPr>
          <a:xfrm>
            <a:off x="793790" y="2357914"/>
            <a:ext cx="226814" cy="283488"/>
          </a:xfrm>
          <a:prstGeom prst="rect">
            <a:avLst/>
          </a:prstGeom>
        </p:spPr>
      </p:pic>
      <p:sp>
        <p:nvSpPr>
          <p:cNvPr id="4" name="Shape 1"/>
          <p:cNvSpPr/>
          <p:nvPr/>
        </p:nvSpPr>
        <p:spPr>
          <a:xfrm>
            <a:off x="793790" y="2712958"/>
            <a:ext cx="6407944" cy="30480"/>
          </a:xfrm>
          <a:prstGeom prst="rect">
            <a:avLst/>
          </a:prstGeom>
          <a:solidFill>
            <a:srgbClr val="FF7047"/>
          </a:solidFill>
          <a:ln/>
        </p:spPr>
        <p:txBody>
          <a:bodyPr/>
          <a:lstStyle/>
          <a:p>
            <a:endParaRPr lang="en-IN"/>
          </a:p>
        </p:txBody>
      </p:sp>
      <p:sp>
        <p:nvSpPr>
          <p:cNvPr id="6" name="Text 3"/>
          <p:cNvSpPr/>
          <p:nvPr/>
        </p:nvSpPr>
        <p:spPr>
          <a:xfrm>
            <a:off x="793790" y="3377684"/>
            <a:ext cx="6407944" cy="725805"/>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7" name="Image 1" descr="preencoded.png"/>
          <p:cNvPicPr>
            <a:picLocks noChangeAspect="1"/>
          </p:cNvPicPr>
          <p:nvPr/>
        </p:nvPicPr>
        <p:blipFill>
          <a:blip r:embed="rId4"/>
          <a:stretch>
            <a:fillRect/>
          </a:stretch>
        </p:blipFill>
        <p:spPr>
          <a:xfrm>
            <a:off x="7428548" y="2357914"/>
            <a:ext cx="226814" cy="283488"/>
          </a:xfrm>
          <a:prstGeom prst="rect">
            <a:avLst/>
          </a:prstGeom>
        </p:spPr>
      </p:pic>
      <p:sp>
        <p:nvSpPr>
          <p:cNvPr id="8" name="Shape 4"/>
          <p:cNvSpPr/>
          <p:nvPr/>
        </p:nvSpPr>
        <p:spPr>
          <a:xfrm>
            <a:off x="7428548" y="2712958"/>
            <a:ext cx="6408063" cy="30480"/>
          </a:xfrm>
          <a:prstGeom prst="rect">
            <a:avLst/>
          </a:prstGeom>
          <a:solidFill>
            <a:srgbClr val="FF7047"/>
          </a:solidFill>
          <a:ln/>
        </p:spPr>
        <p:txBody>
          <a:bodyPr/>
          <a:lstStyle/>
          <a:p>
            <a:endParaRPr lang="en-IN"/>
          </a:p>
        </p:txBody>
      </p:sp>
      <p:sp>
        <p:nvSpPr>
          <p:cNvPr id="9" name="Text 5"/>
          <p:cNvSpPr/>
          <p:nvPr/>
        </p:nvSpPr>
        <p:spPr>
          <a:xfrm>
            <a:off x="7428547" y="2887266"/>
            <a:ext cx="5640681" cy="1323892"/>
          </a:xfrm>
          <a:prstGeom prst="rect">
            <a:avLst/>
          </a:prstGeom>
          <a:noFill/>
          <a:ln/>
        </p:spPr>
        <p:txBody>
          <a:bodyPr wrap="none" lIns="0" tIns="0" rIns="0" bIns="0" rtlCol="0" anchor="t"/>
          <a:lstStyle/>
          <a:p>
            <a:pPr marL="0" indent="0" algn="l">
              <a:lnSpc>
                <a:spcPts val="2750"/>
              </a:lnSpc>
              <a:buNone/>
            </a:pPr>
            <a:endParaRPr lang="en-US" sz="2200" dirty="0"/>
          </a:p>
        </p:txBody>
      </p:sp>
      <p:sp>
        <p:nvSpPr>
          <p:cNvPr id="10" name="Text 6"/>
          <p:cNvSpPr/>
          <p:nvPr/>
        </p:nvSpPr>
        <p:spPr>
          <a:xfrm>
            <a:off x="7428548" y="3377684"/>
            <a:ext cx="6408063" cy="725805"/>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11" name="Image 2" descr="preencoded.png"/>
          <p:cNvPicPr>
            <a:picLocks noChangeAspect="1"/>
          </p:cNvPicPr>
          <p:nvPr/>
        </p:nvPicPr>
        <p:blipFill>
          <a:blip r:embed="rId5"/>
          <a:stretch>
            <a:fillRect/>
          </a:stretch>
        </p:blipFill>
        <p:spPr>
          <a:xfrm>
            <a:off x="793790" y="4500324"/>
            <a:ext cx="226814" cy="283488"/>
          </a:xfrm>
          <a:prstGeom prst="rect">
            <a:avLst/>
          </a:prstGeom>
        </p:spPr>
      </p:pic>
      <p:sp>
        <p:nvSpPr>
          <p:cNvPr id="12" name="Shape 7"/>
          <p:cNvSpPr/>
          <p:nvPr/>
        </p:nvSpPr>
        <p:spPr>
          <a:xfrm>
            <a:off x="793790" y="4855369"/>
            <a:ext cx="6407944" cy="30480"/>
          </a:xfrm>
          <a:prstGeom prst="rect">
            <a:avLst/>
          </a:prstGeom>
          <a:solidFill>
            <a:srgbClr val="FF7047"/>
          </a:solidFill>
          <a:ln/>
        </p:spPr>
        <p:txBody>
          <a:bodyPr/>
          <a:lstStyle/>
          <a:p>
            <a:endParaRPr lang="en-IN"/>
          </a:p>
        </p:txBody>
      </p:sp>
      <p:sp>
        <p:nvSpPr>
          <p:cNvPr id="13" name="Text 8"/>
          <p:cNvSpPr/>
          <p:nvPr/>
        </p:nvSpPr>
        <p:spPr>
          <a:xfrm>
            <a:off x="934623" y="5063728"/>
            <a:ext cx="3816787"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4" name="Text 9"/>
          <p:cNvSpPr/>
          <p:nvPr/>
        </p:nvSpPr>
        <p:spPr>
          <a:xfrm>
            <a:off x="793790" y="5520095"/>
            <a:ext cx="6407944" cy="725805"/>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solidFill>
                  <a:schemeClr val="bg1"/>
                </a:solidFill>
                <a:latin typeface="Inter" panose="020B0604020202020204" charset="0"/>
                <a:ea typeface="Inter" panose="020B0604020202020204" charset="0"/>
              </a:rPr>
              <a:t>Training : Dataset split into training/validation, trained for multiple epochs, accuracy evaluated.</a:t>
            </a:r>
          </a:p>
        </p:txBody>
      </p:sp>
      <p:pic>
        <p:nvPicPr>
          <p:cNvPr id="15" name="Image 3" descr="preencoded.png"/>
          <p:cNvPicPr>
            <a:picLocks noChangeAspect="1"/>
          </p:cNvPicPr>
          <p:nvPr/>
        </p:nvPicPr>
        <p:blipFill>
          <a:blip r:embed="rId6"/>
          <a:stretch>
            <a:fillRect/>
          </a:stretch>
        </p:blipFill>
        <p:spPr>
          <a:xfrm>
            <a:off x="7428548" y="4500324"/>
            <a:ext cx="226814" cy="283488"/>
          </a:xfrm>
          <a:prstGeom prst="rect">
            <a:avLst/>
          </a:prstGeom>
        </p:spPr>
      </p:pic>
      <p:sp>
        <p:nvSpPr>
          <p:cNvPr id="16" name="Shape 10"/>
          <p:cNvSpPr/>
          <p:nvPr/>
        </p:nvSpPr>
        <p:spPr>
          <a:xfrm>
            <a:off x="7428548" y="4855369"/>
            <a:ext cx="6408063" cy="30480"/>
          </a:xfrm>
          <a:prstGeom prst="rect">
            <a:avLst/>
          </a:prstGeom>
          <a:solidFill>
            <a:srgbClr val="FF7047"/>
          </a:solidFill>
          <a:ln/>
        </p:spPr>
        <p:txBody>
          <a:bodyPr/>
          <a:lstStyle/>
          <a:p>
            <a:endParaRPr lang="en-IN"/>
          </a:p>
        </p:txBody>
      </p:sp>
      <p:sp>
        <p:nvSpPr>
          <p:cNvPr id="17" name="Text 11"/>
          <p:cNvSpPr/>
          <p:nvPr/>
        </p:nvSpPr>
        <p:spPr>
          <a:xfrm>
            <a:off x="7428548" y="5029676"/>
            <a:ext cx="36734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18" name="Text 12"/>
          <p:cNvSpPr/>
          <p:nvPr/>
        </p:nvSpPr>
        <p:spPr>
          <a:xfrm>
            <a:off x="7428548" y="5520095"/>
            <a:ext cx="6408063" cy="725805"/>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dirty="0">
                <a:solidFill>
                  <a:schemeClr val="bg1"/>
                </a:solidFill>
                <a:latin typeface="Inter" panose="020B0604020202020204" charset="0"/>
                <a:ea typeface="Inter" panose="020B0604020202020204" charset="0"/>
              </a:rPr>
              <a:t>Deployment: Model saved in </a:t>
            </a:r>
            <a:r>
              <a:rPr lang="en-US" sz="1750" dirty="0" err="1">
                <a:solidFill>
                  <a:schemeClr val="bg1"/>
                </a:solidFill>
                <a:latin typeface="Inter" panose="020B0604020202020204" charset="0"/>
                <a:ea typeface="Inter" panose="020B0604020202020204" charset="0"/>
              </a:rPr>
              <a:t>TFLite</a:t>
            </a:r>
            <a:r>
              <a:rPr lang="en-US" sz="1750" dirty="0">
                <a:solidFill>
                  <a:schemeClr val="bg1"/>
                </a:solidFill>
                <a:latin typeface="Inter" panose="020B0604020202020204" charset="0"/>
                <a:ea typeface="Inter" panose="020B0604020202020204" charset="0"/>
              </a:rPr>
              <a:t> format, integrated with app for instant predictions.* </a:t>
            </a:r>
          </a:p>
          <a:p>
            <a:pPr marL="285750" indent="-285750">
              <a:lnSpc>
                <a:spcPts val="2850"/>
              </a:lnSpc>
              <a:buFont typeface="Arial" panose="020B0604020202020204" pitchFamily="34" charset="0"/>
              <a:buChar char="•"/>
            </a:pPr>
            <a:r>
              <a:rPr lang="en-US" sz="1750" dirty="0">
                <a:solidFill>
                  <a:schemeClr val="bg1"/>
                </a:solidFill>
                <a:latin typeface="Inter" panose="020B0604020202020204" charset="0"/>
                <a:ea typeface="Inter" panose="020B0604020202020204" charset="0"/>
              </a:rPr>
              <a:t>Takeaways: CNNs auto-extract features, accuracy improves with more data, scalable to more breeds.</a:t>
            </a:r>
          </a:p>
        </p:txBody>
      </p:sp>
      <p:sp>
        <p:nvSpPr>
          <p:cNvPr id="19" name="Text 13"/>
          <p:cNvSpPr/>
          <p:nvPr/>
        </p:nvSpPr>
        <p:spPr>
          <a:xfrm>
            <a:off x="793790" y="6671072"/>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20" name="TextBox 19">
            <a:extLst>
              <a:ext uri="{FF2B5EF4-FFF2-40B4-BE49-F238E27FC236}">
                <a16:creationId xmlns:a16="http://schemas.microsoft.com/office/drawing/2014/main" id="{F64B7155-0CBC-5647-257A-B2812A24A325}"/>
              </a:ext>
            </a:extLst>
          </p:cNvPr>
          <p:cNvSpPr txBox="1"/>
          <p:nvPr/>
        </p:nvSpPr>
        <p:spPr>
          <a:xfrm>
            <a:off x="793790" y="3010829"/>
            <a:ext cx="6407944"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Inter" panose="020B0604020202020204" charset="0"/>
                <a:ea typeface="Inter" panose="020B0604020202020204" charset="0"/>
              </a:rPr>
              <a:t>Dataset: Thousands of images of cattle and buffalo breeds, organized and labeled.</a:t>
            </a:r>
          </a:p>
          <a:p>
            <a:endParaRPr lang="en-US" dirty="0">
              <a:solidFill>
                <a:schemeClr val="bg1"/>
              </a:solidFill>
              <a:latin typeface="Inter" panose="020B0604020202020204" charset="0"/>
              <a:ea typeface="Inter" panose="020B0604020202020204" charset="0"/>
            </a:endParaRPr>
          </a:p>
          <a:p>
            <a:pPr marL="285750" indent="-285750">
              <a:buFont typeface="Arial" panose="020B0604020202020204" pitchFamily="34" charset="0"/>
              <a:buChar char="•"/>
            </a:pPr>
            <a:r>
              <a:rPr lang="en-US" dirty="0">
                <a:solidFill>
                  <a:schemeClr val="bg1"/>
                </a:solidFill>
                <a:latin typeface="Inter" panose="020B0604020202020204" charset="0"/>
                <a:ea typeface="Inter" panose="020B0604020202020204" charset="0"/>
              </a:rPr>
              <a:t>Preprocessing: Images resized (224×224), normalized, and augmented (rotation, flip, zoom).</a:t>
            </a:r>
            <a:endParaRPr lang="en-IN" dirty="0">
              <a:solidFill>
                <a:schemeClr val="bg1"/>
              </a:solidFill>
              <a:latin typeface="Inter" panose="020B0604020202020204" charset="0"/>
              <a:ea typeface="Inter" panose="020B0604020202020204" charset="0"/>
            </a:endParaRPr>
          </a:p>
        </p:txBody>
      </p:sp>
      <p:sp>
        <p:nvSpPr>
          <p:cNvPr id="21" name="TextBox 20">
            <a:extLst>
              <a:ext uri="{FF2B5EF4-FFF2-40B4-BE49-F238E27FC236}">
                <a16:creationId xmlns:a16="http://schemas.microsoft.com/office/drawing/2014/main" id="{193FC270-C3AF-CEA4-8243-5C286CBC9416}"/>
              </a:ext>
            </a:extLst>
          </p:cNvPr>
          <p:cNvSpPr txBox="1"/>
          <p:nvPr/>
        </p:nvSpPr>
        <p:spPr>
          <a:xfrm>
            <a:off x="7527073" y="3010829"/>
            <a:ext cx="6501161" cy="1200329"/>
          </a:xfrm>
          <a:prstGeom prst="rect">
            <a:avLst/>
          </a:prstGeom>
          <a:noFill/>
        </p:spPr>
        <p:txBody>
          <a:bodyPr wrap="square" rtlCol="0">
            <a:spAutoFit/>
          </a:bodyPr>
          <a:lstStyle/>
          <a:p>
            <a:endParaRPr lang="en-US" dirty="0">
              <a:solidFill>
                <a:schemeClr val="bg1"/>
              </a:solidFill>
              <a:latin typeface="Inter" panose="020B0604020202020204" charset="0"/>
              <a:ea typeface="Inter" panose="020B0604020202020204" charset="0"/>
            </a:endParaRPr>
          </a:p>
          <a:p>
            <a:pPr marL="285750" indent="-285750">
              <a:buFont typeface="Arial" panose="020B0604020202020204" pitchFamily="34" charset="0"/>
              <a:buChar char="•"/>
            </a:pPr>
            <a:r>
              <a:rPr lang="en-US" dirty="0">
                <a:solidFill>
                  <a:schemeClr val="bg1"/>
                </a:solidFill>
                <a:latin typeface="Inter" panose="020B0604020202020204" charset="0"/>
                <a:ea typeface="Inter" panose="020B0604020202020204" charset="0"/>
              </a:rPr>
              <a:t>Model: Convolutional Neural Network (TensorFlow/</a:t>
            </a:r>
            <a:r>
              <a:rPr lang="en-US" dirty="0" err="1">
                <a:solidFill>
                  <a:schemeClr val="bg1"/>
                </a:solidFill>
                <a:latin typeface="Inter" panose="020B0604020202020204" charset="0"/>
                <a:ea typeface="Inter" panose="020B0604020202020204" charset="0"/>
              </a:rPr>
              <a:t>Keras</a:t>
            </a:r>
            <a:r>
              <a:rPr lang="en-US" dirty="0">
                <a:solidFill>
                  <a:schemeClr val="bg1"/>
                </a:solidFill>
                <a:latin typeface="Inter" panose="020B0604020202020204" charset="0"/>
                <a:ea typeface="Inter" panose="020B0604020202020204" charset="0"/>
              </a:rPr>
              <a:t>) learns horn shape, coat color, body structure.</a:t>
            </a:r>
            <a:endParaRPr lang="en-IN" dirty="0">
              <a:solidFill>
                <a:schemeClr val="bg1"/>
              </a:solidFill>
              <a:latin typeface="Inter" panose="020B0604020202020204" charset="0"/>
              <a:ea typeface="Inter"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06021"/>
            <a:ext cx="7556421" cy="1417558"/>
          </a:xfrm>
          <a:prstGeom prst="rect">
            <a:avLst/>
          </a:prstGeom>
          <a:noFill/>
          <a:ln/>
        </p:spPr>
        <p:txBody>
          <a:bodyPr wrap="square" lIns="0" tIns="0" rIns="0" bIns="0" rtlCol="0" anchor="t"/>
          <a:lstStyle/>
          <a:p>
            <a:pPr marL="0" indent="0" algn="ctr">
              <a:lnSpc>
                <a:spcPts val="5550"/>
              </a:lnSpc>
              <a:buNone/>
            </a:pPr>
            <a:endParaRPr lang="en-US" sz="4450" dirty="0"/>
          </a:p>
        </p:txBody>
      </p:sp>
      <p:sp>
        <p:nvSpPr>
          <p:cNvPr id="4" name="TextBox 3">
            <a:extLst>
              <a:ext uri="{FF2B5EF4-FFF2-40B4-BE49-F238E27FC236}">
                <a16:creationId xmlns:a16="http://schemas.microsoft.com/office/drawing/2014/main" id="{146A3451-1186-234F-82B9-A9A1C0ACE3E1}"/>
              </a:ext>
            </a:extLst>
          </p:cNvPr>
          <p:cNvSpPr txBox="1"/>
          <p:nvPr/>
        </p:nvSpPr>
        <p:spPr>
          <a:xfrm>
            <a:off x="5798634" y="256888"/>
            <a:ext cx="8363415" cy="7879080"/>
          </a:xfrm>
          <a:prstGeom prst="rect">
            <a:avLst/>
          </a:prstGeom>
          <a:noFill/>
        </p:spPr>
        <p:txBody>
          <a:bodyPr wrap="square" rtlCol="0">
            <a:spAutoFit/>
          </a:bodyPr>
          <a:lstStyle/>
          <a:p>
            <a:pPr algn="ctr"/>
            <a:r>
              <a:rPr lang="en-US" sz="3200" dirty="0">
                <a:solidFill>
                  <a:schemeClr val="bg1"/>
                </a:solidFill>
              </a:rPr>
              <a:t> </a:t>
            </a:r>
            <a:r>
              <a:rPr lang="en-US" sz="4000" dirty="0">
                <a:solidFill>
                  <a:srgbClr val="FF7047"/>
                </a:solidFill>
              </a:rPr>
              <a:t>Expected Outcomes:</a:t>
            </a:r>
          </a:p>
          <a:p>
            <a:endParaRPr lang="en-US" dirty="0">
              <a:solidFill>
                <a:schemeClr val="bg1"/>
              </a:solidFill>
            </a:endParaRPr>
          </a:p>
          <a:p>
            <a:pPr marL="457200" indent="-457200">
              <a:buFont typeface="Arial" panose="020B0604020202020204" pitchFamily="34" charset="0"/>
              <a:buChar char="•"/>
            </a:pPr>
            <a:r>
              <a:rPr lang="en-US" sz="2800" dirty="0">
                <a:solidFill>
                  <a:schemeClr val="bg1"/>
                </a:solidFill>
                <a:latin typeface="Inter" panose="020B0604020202020204" charset="0"/>
                <a:ea typeface="Inter" panose="020B0604020202020204" charset="0"/>
              </a:rPr>
              <a:t>Accurate and quick breed identification for farmers.</a:t>
            </a:r>
          </a:p>
          <a:p>
            <a:pPr marL="457200" indent="-457200">
              <a:buFont typeface="Arial" panose="020B0604020202020204" pitchFamily="34" charset="0"/>
              <a:buChar char="•"/>
            </a:pPr>
            <a:endParaRPr lang="en-US" sz="2800" dirty="0">
              <a:solidFill>
                <a:schemeClr val="bg1"/>
              </a:solidFill>
              <a:latin typeface="Inter" panose="020B0604020202020204" charset="0"/>
              <a:ea typeface="Inter" panose="020B0604020202020204" charset="0"/>
            </a:endParaRPr>
          </a:p>
          <a:p>
            <a:pPr marL="457200" indent="-457200">
              <a:buFont typeface="Arial" panose="020B0604020202020204" pitchFamily="34" charset="0"/>
              <a:buChar char="•"/>
            </a:pPr>
            <a:r>
              <a:rPr lang="en-US" sz="2800" dirty="0">
                <a:solidFill>
                  <a:schemeClr val="bg1"/>
                </a:solidFill>
                <a:latin typeface="Inter" panose="020B0604020202020204" charset="0"/>
                <a:ea typeface="Inter" panose="020B0604020202020204" charset="0"/>
              </a:rPr>
              <a:t>Smarter breeding, health, and market decisions. </a:t>
            </a:r>
          </a:p>
          <a:p>
            <a:pPr marL="457200" indent="-457200">
              <a:buFont typeface="Arial" panose="020B0604020202020204" pitchFamily="34" charset="0"/>
              <a:buChar char="•"/>
            </a:pPr>
            <a:endParaRPr lang="en-US" sz="2800" dirty="0">
              <a:solidFill>
                <a:schemeClr val="bg1"/>
              </a:solidFill>
              <a:latin typeface="Inter" panose="020B0604020202020204" charset="0"/>
              <a:ea typeface="Inter" panose="020B0604020202020204" charset="0"/>
            </a:endParaRPr>
          </a:p>
          <a:p>
            <a:pPr marL="457200" indent="-457200">
              <a:buFont typeface="Arial" panose="020B0604020202020204" pitchFamily="34" charset="0"/>
              <a:buChar char="•"/>
            </a:pPr>
            <a:r>
              <a:rPr lang="en-US" sz="2800" dirty="0">
                <a:solidFill>
                  <a:schemeClr val="bg1"/>
                </a:solidFill>
                <a:latin typeface="Inter" panose="020B0604020202020204" charset="0"/>
                <a:ea typeface="Inter" panose="020B0604020202020204" charset="0"/>
              </a:rPr>
              <a:t>Increased milk yield and livestock productivity.</a:t>
            </a:r>
          </a:p>
          <a:p>
            <a:pPr marL="457200" indent="-457200">
              <a:buFont typeface="Arial" panose="020B0604020202020204" pitchFamily="34" charset="0"/>
              <a:buChar char="•"/>
            </a:pPr>
            <a:endParaRPr lang="en-US" sz="2800" dirty="0">
              <a:solidFill>
                <a:schemeClr val="bg1"/>
              </a:solidFill>
              <a:latin typeface="Inter" panose="020B0604020202020204" charset="0"/>
              <a:ea typeface="Inter" panose="020B0604020202020204" charset="0"/>
            </a:endParaRPr>
          </a:p>
          <a:p>
            <a:pPr marL="457200" indent="-457200">
              <a:buFont typeface="Arial" panose="020B0604020202020204" pitchFamily="34" charset="0"/>
              <a:buChar char="•"/>
            </a:pPr>
            <a:r>
              <a:rPr lang="en-US" sz="2800" dirty="0">
                <a:solidFill>
                  <a:schemeClr val="bg1"/>
                </a:solidFill>
                <a:latin typeface="Inter" panose="020B0604020202020204" charset="0"/>
                <a:ea typeface="Inter" panose="020B0604020202020204" charset="0"/>
              </a:rPr>
              <a:t>Higher farmer income and reduced losses. </a:t>
            </a:r>
          </a:p>
          <a:p>
            <a:pPr marL="457200" indent="-457200">
              <a:buFont typeface="Arial" panose="020B0604020202020204" pitchFamily="34" charset="0"/>
              <a:buChar char="•"/>
            </a:pPr>
            <a:endParaRPr lang="en-US" sz="2800" dirty="0">
              <a:solidFill>
                <a:schemeClr val="bg1"/>
              </a:solidFill>
              <a:latin typeface="Inter" panose="020B0604020202020204" charset="0"/>
              <a:ea typeface="Inter" panose="020B0604020202020204" charset="0"/>
            </a:endParaRPr>
          </a:p>
          <a:p>
            <a:pPr marL="457200" indent="-457200">
              <a:buFont typeface="Arial" panose="020B0604020202020204" pitchFamily="34" charset="0"/>
              <a:buChar char="•"/>
            </a:pPr>
            <a:r>
              <a:rPr lang="en-US" sz="2800" dirty="0">
                <a:solidFill>
                  <a:schemeClr val="bg1"/>
                </a:solidFill>
                <a:latin typeface="Inter" panose="020B0604020202020204" charset="0"/>
                <a:ea typeface="Inter" panose="020B0604020202020204" charset="0"/>
              </a:rPr>
              <a:t>Scalable solution, extendable to more breeds and other livestock.</a:t>
            </a:r>
          </a:p>
          <a:p>
            <a:pPr marL="457200" indent="-457200">
              <a:buFont typeface="Arial" panose="020B0604020202020204" pitchFamily="34" charset="0"/>
              <a:buChar char="•"/>
            </a:pPr>
            <a:endParaRPr lang="en-US" sz="2800" dirty="0">
              <a:solidFill>
                <a:schemeClr val="bg1"/>
              </a:solidFill>
              <a:latin typeface="Inter" panose="020B0604020202020204" charset="0"/>
              <a:ea typeface="Inter" panose="020B0604020202020204" charset="0"/>
            </a:endParaRPr>
          </a:p>
          <a:p>
            <a:pPr marL="457200" indent="-457200">
              <a:buFont typeface="Arial" panose="020B0604020202020204" pitchFamily="34" charset="0"/>
              <a:buChar char="•"/>
            </a:pPr>
            <a:r>
              <a:rPr lang="en-US" sz="2800" dirty="0">
                <a:solidFill>
                  <a:schemeClr val="bg1"/>
                </a:solidFill>
                <a:latin typeface="Inter" panose="020B0604020202020204" charset="0"/>
                <a:ea typeface="Inter" panose="020B0604020202020204" charset="0"/>
              </a:rPr>
              <a:t>Contribution towards AI-driven sustainable agriculture.</a:t>
            </a:r>
            <a:endParaRPr lang="en-IN" sz="2800" dirty="0">
              <a:solidFill>
                <a:schemeClr val="bg1"/>
              </a:solidFill>
              <a:latin typeface="Inter" panose="020B0604020202020204" charset="0"/>
              <a:ea typeface="Inter" panose="020B060402020202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TotalTime>
  <Words>440</Words>
  <Application>Microsoft Office PowerPoint</Application>
  <PresentationFormat>Custom</PresentationFormat>
  <Paragraphs>59</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Raina Samtani</cp:lastModifiedBy>
  <cp:revision>4</cp:revision>
  <dcterms:created xsi:type="dcterms:W3CDTF">2025-09-17T09:06:54Z</dcterms:created>
  <dcterms:modified xsi:type="dcterms:W3CDTF">2025-09-18T06:00:31Z</dcterms:modified>
</cp:coreProperties>
</file>